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9" r:id="rId4"/>
    <p:sldId id="294" r:id="rId5"/>
    <p:sldId id="258" r:id="rId6"/>
    <p:sldId id="260" r:id="rId7"/>
    <p:sldId id="261" r:id="rId8"/>
    <p:sldId id="262" r:id="rId9"/>
    <p:sldId id="267" r:id="rId10"/>
    <p:sldId id="268" r:id="rId11"/>
    <p:sldId id="269" r:id="rId12"/>
    <p:sldId id="270" r:id="rId13"/>
    <p:sldId id="296" r:id="rId14"/>
    <p:sldId id="271" r:id="rId15"/>
    <p:sldId id="272" r:id="rId16"/>
    <p:sldId id="274" r:id="rId17"/>
    <p:sldId id="275" r:id="rId18"/>
    <p:sldId id="273" r:id="rId19"/>
    <p:sldId id="277" r:id="rId20"/>
    <p:sldId id="278" r:id="rId21"/>
    <p:sldId id="293" r:id="rId22"/>
    <p:sldId id="279" r:id="rId23"/>
    <p:sldId id="287" r:id="rId24"/>
    <p:sldId id="280" r:id="rId25"/>
    <p:sldId id="282" r:id="rId26"/>
    <p:sldId id="297" r:id="rId27"/>
    <p:sldId id="283" r:id="rId28"/>
    <p:sldId id="265" r:id="rId29"/>
    <p:sldId id="285" r:id="rId30"/>
    <p:sldId id="288" r:id="rId31"/>
    <p:sldId id="286" r:id="rId32"/>
    <p:sldId id="295" r:id="rId33"/>
    <p:sldId id="626" r:id="rId34"/>
    <p:sldId id="303" r:id="rId35"/>
    <p:sldId id="625" r:id="rId36"/>
    <p:sldId id="363" r:id="rId37"/>
    <p:sldId id="284" r:id="rId38"/>
    <p:sldId id="298" r:id="rId39"/>
    <p:sldId id="299" r:id="rId40"/>
    <p:sldId id="300" r:id="rId41"/>
    <p:sldId id="301" r:id="rId42"/>
    <p:sldId id="302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9"/>
            <p14:sldId id="294"/>
            <p14:sldId id="258"/>
            <p14:sldId id="260"/>
            <p14:sldId id="261"/>
            <p14:sldId id="262"/>
            <p14:sldId id="267"/>
            <p14:sldId id="268"/>
            <p14:sldId id="269"/>
            <p14:sldId id="270"/>
            <p14:sldId id="296"/>
            <p14:sldId id="271"/>
            <p14:sldId id="272"/>
            <p14:sldId id="274"/>
            <p14:sldId id="275"/>
            <p14:sldId id="273"/>
            <p14:sldId id="277"/>
            <p14:sldId id="278"/>
            <p14:sldId id="293"/>
            <p14:sldId id="279"/>
            <p14:sldId id="287"/>
            <p14:sldId id="280"/>
            <p14:sldId id="282"/>
            <p14:sldId id="297"/>
            <p14:sldId id="283"/>
            <p14:sldId id="265"/>
            <p14:sldId id="285"/>
            <p14:sldId id="288"/>
            <p14:sldId id="286"/>
            <p14:sldId id="295"/>
            <p14:sldId id="626"/>
            <p14:sldId id="303"/>
            <p14:sldId id="625"/>
            <p14:sldId id="363"/>
            <p14:sldId id="284"/>
            <p14:sldId id="298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22"/>
    <p:restoredTop sz="96868" autoAdjust="0"/>
  </p:normalViewPr>
  <p:slideViewPr>
    <p:cSldViewPr snapToGrid="0" snapToObjects="1">
      <p:cViewPr varScale="1">
        <p:scale>
          <a:sx n="152" d="100"/>
          <a:sy n="152" d="100"/>
        </p:scale>
        <p:origin x="16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86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2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8">
            <a:hlinkClick r:id="rId2"/>
            <a:extLst>
              <a:ext uri="{FF2B5EF4-FFF2-40B4-BE49-F238E27FC236}">
                <a16:creationId xmlns:a16="http://schemas.microsoft.com/office/drawing/2014/main" id="{7927ACE0-FC14-1847-9E5C-CF6E05A6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70A35E-16D5-4246-9089-0642F063C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github.com/mmollina/MAPpoly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8E24CF57-A0C7-444B-B992-8F8C01A95122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https://github.com/mmollina/MAPpoly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doi.org/10.1534/g3.119.40037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gif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SCRI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mollina/B2721_map" TargetMode="External"/><Relationship Id="rId5" Type="http://schemas.openxmlformats.org/officeDocument/2006/relationships/hyperlink" Target="https://github.com/mmollina/SCRI/tree/main/MAPpoly/hexa" TargetMode="External"/><Relationship Id="rId4" Type="http://schemas.openxmlformats.org/officeDocument/2006/relationships/hyperlink" Target="https://rpubs.com/mmollin/tetra_mappoly_vignette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/g3.119.400620" TargetMode="External"/><Relationship Id="rId2" Type="http://schemas.openxmlformats.org/officeDocument/2006/relationships/hyperlink" Target="https://github.com/mmollina/SCRI/tree/main/MAPpoly/hex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t4sp-genetic-map.shinyapps.io/offspring_haplotype_BT_population/" TargetMode="External"/><Relationship Id="rId4" Type="http://schemas.openxmlformats.org/officeDocument/2006/relationships/hyperlink" Target="https://gt4sp-genetic-map.shinyapps.io/bt_map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cran.r-project.org/package=updog" TargetMode="External"/><Relationship Id="rId7" Type="http://schemas.openxmlformats.org/officeDocument/2006/relationships/image" Target="../media/image2.png"/><Relationship Id="rId2" Type="http://schemas.openxmlformats.org/officeDocument/2006/relationships/hyperlink" Target="https://cran.r-project.org/package=fit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mollina/MAPpoly" TargetMode="External"/><Relationship Id="rId11" Type="http://schemas.openxmlformats.org/officeDocument/2006/relationships/image" Target="../media/image15.svg"/><Relationship Id="rId5" Type="http://schemas.openxmlformats.org/officeDocument/2006/relationships/hyperlink" Target="https://cran.r-project.org/package=polymapR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cran.r-project.org/package=polyRAD" TargetMode="External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github.com/mmollina/SCRI/blob/main/MAPpoly/get_solcap_snp_pos.R" TargetMode="External"/><Relationship Id="rId4" Type="http://schemas.openxmlformats.org/officeDocument/2006/relationships/hyperlink" Target="https://github.com/mmollina/SCRI/blob/main/data/fitpoly_tetra_call/B2721_fitpoly_call.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7" y="1187156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MAPpoly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700" y="3429000"/>
            <a:ext cx="3430596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856701" y="6227435"/>
            <a:ext cx="34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14, 2021</a:t>
            </a:r>
          </a:p>
        </p:txBody>
      </p:sp>
      <p:pic>
        <p:nvPicPr>
          <p:cNvPr id="6" name="Picture 8">
            <a:hlinkClick r:id="rId2"/>
            <a:extLst>
              <a:ext uri="{FF2B5EF4-FFF2-40B4-BE49-F238E27FC236}">
                <a16:creationId xmlns:a16="http://schemas.microsoft.com/office/drawing/2014/main" id="{AA76CB6D-552A-B143-BA79-933F091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52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18DED33A-2C53-3B4A-B8D0-74F6B1C6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71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B5A3F-13C8-AE4A-B432-36B7F5879813}"/>
              </a:ext>
            </a:extLst>
          </p:cNvPr>
          <p:cNvSpPr txBox="1"/>
          <p:nvPr/>
        </p:nvSpPr>
        <p:spPr>
          <a:xfrm>
            <a:off x="6501468" y="6588378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specific marker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628650" y="1585548"/>
            <a:ext cx="3366977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plot_mrk_info(dat, 738)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print_mrk(dat, 738)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5253819" y="1585547"/>
            <a:ext cx="360089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D0411-9CBF-4440-B33F-B084F338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64" y="2699955"/>
            <a:ext cx="2483145" cy="2376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84060-F361-E942-8681-57562E429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54" y="5339496"/>
            <a:ext cx="2425166" cy="1327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32693-4798-E245-96EB-49A51C059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94" y="2699955"/>
            <a:ext cx="2483145" cy="2371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13B8B5-B086-C441-973B-4AA5E653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681" y="5334167"/>
            <a:ext cx="2443158" cy="13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8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missing data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390080" y="1585546"/>
            <a:ext cx="384411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filter_missing(input.data = dat,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"marker"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filter.thres = 0.05)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4678818" y="1585696"/>
            <a:ext cx="4292854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filter_missing(input.data = dat,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"individual"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filter.thres = 0.025)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A193F-B4AB-A645-BCB2-961500E9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0" y="2921393"/>
            <a:ext cx="3533449" cy="3337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5C34-4C35-6440-B21D-A6C2535DB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926" y="2862925"/>
            <a:ext cx="3533450" cy="33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segregation distortion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85548"/>
            <a:ext cx="8052171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filter_segregation(input.data = dat, chisq.pval.thres = 0.05/dat$n.mrk)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make_seq_mappoly(s)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CE4C6-9BA4-D645-AB45-D808E056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62" y="2923163"/>
            <a:ext cx="3671777" cy="316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269E8-D425-9C4E-8FEB-8CD63E4D38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" r="1"/>
          <a:stretch/>
        </p:blipFill>
        <p:spPr>
          <a:xfrm>
            <a:off x="4355335" y="2753539"/>
            <a:ext cx="4375870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75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AF277384-01A0-6640-8F50-4904778C0BC2}"/>
              </a:ext>
            </a:extLst>
          </p:cNvPr>
          <p:cNvSpPr/>
          <p:nvPr/>
        </p:nvSpPr>
        <p:spPr>
          <a:xfrm>
            <a:off x="1350600" y="1504415"/>
            <a:ext cx="6442799" cy="49884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sequence of markers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A2A6F29-185D-FA45-8F8E-4812AE7E7E46}"/>
              </a:ext>
            </a:extLst>
          </p:cNvPr>
          <p:cNvGrpSpPr/>
          <p:nvPr/>
        </p:nvGrpSpPr>
        <p:grpSpPr>
          <a:xfrm>
            <a:off x="6251446" y="3559992"/>
            <a:ext cx="1273707" cy="1292230"/>
            <a:chOff x="5680750" y="2461720"/>
            <a:chExt cx="1273707" cy="1292230"/>
          </a:xfrm>
        </p:grpSpPr>
        <p:pic>
          <p:nvPicPr>
            <p:cNvPr id="11" name="Graphic 10" descr="List with solid fill">
              <a:extLst>
                <a:ext uri="{FF2B5EF4-FFF2-40B4-BE49-F238E27FC236}">
                  <a16:creationId xmlns:a16="http://schemas.microsoft.com/office/drawing/2014/main" id="{B41C051F-3D9F-4D44-BA91-69C4BAF4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80750" y="2461720"/>
              <a:ext cx="1273707" cy="129223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71209F-CDFA-F34D-A849-5226AB6638D6}"/>
                </a:ext>
              </a:extLst>
            </p:cNvPr>
            <p:cNvSpPr/>
            <p:nvPr/>
          </p:nvSpPr>
          <p:spPr>
            <a:xfrm>
              <a:off x="5800958" y="2461720"/>
              <a:ext cx="1016629" cy="1292230"/>
            </a:xfrm>
            <a:prstGeom prst="rect">
              <a:avLst/>
            </a:prstGeom>
            <a:noFill/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5239536-5350-6542-BE41-D0A70C214F6A}"/>
              </a:ext>
            </a:extLst>
          </p:cNvPr>
          <p:cNvSpPr txBox="1"/>
          <p:nvPr/>
        </p:nvSpPr>
        <p:spPr>
          <a:xfrm>
            <a:off x="5983199" y="4863079"/>
            <a:ext cx="18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mappoly.sequence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403FB1D-8955-254A-AAFB-2AFD1FC7E0B8}"/>
              </a:ext>
            </a:extLst>
          </p:cNvPr>
          <p:cNvGrpSpPr/>
          <p:nvPr/>
        </p:nvGrpSpPr>
        <p:grpSpPr>
          <a:xfrm>
            <a:off x="1455306" y="1682227"/>
            <a:ext cx="4810068" cy="4658693"/>
            <a:chOff x="1648797" y="1490565"/>
            <a:chExt cx="4810068" cy="46586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499AF6C-3D15-F44A-835C-922B7C9B1E55}"/>
                </a:ext>
              </a:extLst>
            </p:cNvPr>
            <p:cNvSpPr txBox="1"/>
            <p:nvPr/>
          </p:nvSpPr>
          <p:spPr>
            <a:xfrm>
              <a:off x="2273603" y="1490565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mappoly.data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DC2138F-9147-2443-8775-95C2C5B62D29}"/>
                </a:ext>
              </a:extLst>
            </p:cNvPr>
            <p:cNvGrpSpPr/>
            <p:nvPr/>
          </p:nvGrpSpPr>
          <p:grpSpPr>
            <a:xfrm>
              <a:off x="1648917" y="1533475"/>
              <a:ext cx="704262" cy="887153"/>
              <a:chOff x="6289335" y="4576016"/>
              <a:chExt cx="914400" cy="1097035"/>
            </a:xfrm>
          </p:grpSpPr>
          <p:pic>
            <p:nvPicPr>
              <p:cNvPr id="34" name="Graphic 33" descr="List with solid fill">
                <a:extLst>
                  <a:ext uri="{FF2B5EF4-FFF2-40B4-BE49-F238E27FC236}">
                    <a16:creationId xmlns:a16="http://schemas.microsoft.com/office/drawing/2014/main" id="{A1C86D51-558B-814F-9BDB-58FB47AC9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596916"/>
                <a:ext cx="914400" cy="545284"/>
              </a:xfrm>
              <a:prstGeom prst="rect">
                <a:avLst/>
              </a:prstGeom>
            </p:spPr>
          </p:pic>
          <p:pic>
            <p:nvPicPr>
              <p:cNvPr id="35" name="Graphic 34" descr="List with solid fill">
                <a:extLst>
                  <a:ext uri="{FF2B5EF4-FFF2-40B4-BE49-F238E27FC236}">
                    <a16:creationId xmlns:a16="http://schemas.microsoft.com/office/drawing/2014/main" id="{01D75753-1F90-334E-966F-8B418003F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5112092"/>
                <a:ext cx="914400" cy="545284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61C2E93C-2603-AD40-8AE1-7BBF05214DC5}"/>
                  </a:ext>
                </a:extLst>
              </p:cNvPr>
              <p:cNvSpPr/>
              <p:nvPr/>
            </p:nvSpPr>
            <p:spPr>
              <a:xfrm>
                <a:off x="6375633" y="4576016"/>
                <a:ext cx="729842" cy="109703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EF1D925-9787-464F-BE9E-0110024C6F35}"/>
                </a:ext>
              </a:extLst>
            </p:cNvPr>
            <p:cNvGrpSpPr/>
            <p:nvPr/>
          </p:nvGrpSpPr>
          <p:grpSpPr>
            <a:xfrm>
              <a:off x="1648917" y="2512451"/>
              <a:ext cx="704262" cy="483074"/>
              <a:chOff x="6289335" y="4576017"/>
              <a:chExt cx="914400" cy="597359"/>
            </a:xfrm>
          </p:grpSpPr>
          <p:pic>
            <p:nvPicPr>
              <p:cNvPr id="39" name="Graphic 38" descr="List with solid fill">
                <a:extLst>
                  <a:ext uri="{FF2B5EF4-FFF2-40B4-BE49-F238E27FC236}">
                    <a16:creationId xmlns:a16="http://schemas.microsoft.com/office/drawing/2014/main" id="{8A678D5C-C766-DD40-8F1C-1204906389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CAEAE92-0525-B749-AA99-85A2F003983C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8F0A152-DB8D-4142-8EA1-ECD08BB4FE88}"/>
                </a:ext>
              </a:extLst>
            </p:cNvPr>
            <p:cNvSpPr txBox="1"/>
            <p:nvPr/>
          </p:nvSpPr>
          <p:spPr>
            <a:xfrm>
              <a:off x="2273603" y="2398781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mappoly.group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3353DB0-131F-4145-9886-4A96B37CC4BB}"/>
                </a:ext>
              </a:extLst>
            </p:cNvPr>
            <p:cNvGrpSpPr/>
            <p:nvPr/>
          </p:nvGrpSpPr>
          <p:grpSpPr>
            <a:xfrm>
              <a:off x="1648797" y="3087348"/>
              <a:ext cx="704262" cy="1337221"/>
              <a:chOff x="1653387" y="3098665"/>
              <a:chExt cx="704262" cy="1337221"/>
            </a:xfrm>
          </p:grpSpPr>
          <p:pic>
            <p:nvPicPr>
              <p:cNvPr id="48" name="Graphic 47" descr="List with solid fill">
                <a:extLst>
                  <a:ext uri="{FF2B5EF4-FFF2-40B4-BE49-F238E27FC236}">
                    <a16:creationId xmlns:a16="http://schemas.microsoft.com/office/drawing/2014/main" id="{FB76A83A-6282-804F-BCEA-9B96645FF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653387" y="3118664"/>
                <a:ext cx="704262" cy="440962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50587CC-4099-A244-86B2-11FA741E99BA}"/>
                  </a:ext>
                </a:extLst>
              </p:cNvPr>
              <p:cNvSpPr/>
              <p:nvPr/>
            </p:nvSpPr>
            <p:spPr>
              <a:xfrm>
                <a:off x="1719853" y="3098665"/>
                <a:ext cx="562117" cy="1337221"/>
              </a:xfrm>
              <a:prstGeom prst="rect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50" name="Graphic 49" descr="List with solid fill">
                <a:extLst>
                  <a:ext uri="{FF2B5EF4-FFF2-40B4-BE49-F238E27FC236}">
                    <a16:creationId xmlns:a16="http://schemas.microsoft.com/office/drawing/2014/main" id="{03EE2AD5-EA16-F446-9DD4-810585A596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38917" y="3559374"/>
                <a:ext cx="467816" cy="341165"/>
              </a:xfrm>
              <a:prstGeom prst="rect">
                <a:avLst/>
              </a:prstGeom>
            </p:spPr>
          </p:pic>
          <p:pic>
            <p:nvPicPr>
              <p:cNvPr id="51" name="Graphic 50" descr="List with solid fill">
                <a:extLst>
                  <a:ext uri="{FF2B5EF4-FFF2-40B4-BE49-F238E27FC236}">
                    <a16:creationId xmlns:a16="http://schemas.microsoft.com/office/drawing/2014/main" id="{FDD8D6F0-17A2-E841-9448-34FAE6C923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842022" y="4047167"/>
                <a:ext cx="467816" cy="341165"/>
              </a:xfrm>
              <a:prstGeom prst="rect">
                <a:avLst/>
              </a:prstGeom>
            </p:spPr>
          </p:pic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4A7E1FDD-A8DA-294D-BBCD-D42075E30E16}"/>
                  </a:ext>
                </a:extLst>
              </p:cNvPr>
              <p:cNvSpPr/>
              <p:nvPr/>
            </p:nvSpPr>
            <p:spPr>
              <a:xfrm>
                <a:off x="2056841" y="3900899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D218232C-BF06-E94C-B62C-D04851BAEA49}"/>
                  </a:ext>
                </a:extLst>
              </p:cNvPr>
              <p:cNvSpPr/>
              <p:nvPr/>
            </p:nvSpPr>
            <p:spPr>
              <a:xfrm>
                <a:off x="2056844" y="3960374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4C31674-3413-AD46-82DE-916EA3853FD5}"/>
                  </a:ext>
                </a:extLst>
              </p:cNvPr>
              <p:cNvSpPr/>
              <p:nvPr/>
            </p:nvSpPr>
            <p:spPr>
              <a:xfrm>
                <a:off x="2056847" y="4016132"/>
                <a:ext cx="27432" cy="27432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CD58D91-43D5-F842-86B0-94EFC92997F4}"/>
                </a:ext>
              </a:extLst>
            </p:cNvPr>
            <p:cNvGrpSpPr/>
            <p:nvPr/>
          </p:nvGrpSpPr>
          <p:grpSpPr>
            <a:xfrm>
              <a:off x="1648797" y="4516392"/>
              <a:ext cx="704262" cy="483074"/>
              <a:chOff x="6289335" y="4576017"/>
              <a:chExt cx="914400" cy="597359"/>
            </a:xfrm>
          </p:grpSpPr>
          <p:pic>
            <p:nvPicPr>
              <p:cNvPr id="65" name="Graphic 64" descr="List with solid fill">
                <a:extLst>
                  <a:ext uri="{FF2B5EF4-FFF2-40B4-BE49-F238E27FC236}">
                    <a16:creationId xmlns:a16="http://schemas.microsoft.com/office/drawing/2014/main" id="{BB666BA5-7A65-364C-B657-5676DAE63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4F23021-9D0C-D24E-ACF3-EC29D9EF9F0E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128F3AB-FF6F-3744-A2C4-E6BC29178B55}"/>
                </a:ext>
              </a:extLst>
            </p:cNvPr>
            <p:cNvGrpSpPr/>
            <p:nvPr/>
          </p:nvGrpSpPr>
          <p:grpSpPr>
            <a:xfrm>
              <a:off x="1663192" y="5091289"/>
              <a:ext cx="704262" cy="483074"/>
              <a:chOff x="6289335" y="4576017"/>
              <a:chExt cx="914400" cy="597359"/>
            </a:xfrm>
          </p:grpSpPr>
          <p:pic>
            <p:nvPicPr>
              <p:cNvPr id="69" name="Graphic 68" descr="List with solid fill">
                <a:extLst>
                  <a:ext uri="{FF2B5EF4-FFF2-40B4-BE49-F238E27FC236}">
                    <a16:creationId xmlns:a16="http://schemas.microsoft.com/office/drawing/2014/main" id="{64EF873C-A7BB-B54E-9B63-B3C1C3BC78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679131C-437E-1C43-A3D1-43FBA7C0D26B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56DFBFC5-FB49-F147-9A2F-8A5965DFD59C}"/>
                </a:ext>
              </a:extLst>
            </p:cNvPr>
            <p:cNvGrpSpPr/>
            <p:nvPr/>
          </p:nvGrpSpPr>
          <p:grpSpPr>
            <a:xfrm>
              <a:off x="1665443" y="5666184"/>
              <a:ext cx="704262" cy="483074"/>
              <a:chOff x="6289335" y="4576017"/>
              <a:chExt cx="914400" cy="597359"/>
            </a:xfrm>
          </p:grpSpPr>
          <p:pic>
            <p:nvPicPr>
              <p:cNvPr id="72" name="Graphic 71" descr="List with solid fill">
                <a:extLst>
                  <a:ext uri="{FF2B5EF4-FFF2-40B4-BE49-F238E27FC236}">
                    <a16:creationId xmlns:a16="http://schemas.microsoft.com/office/drawing/2014/main" id="{AC93892F-E1E8-7A46-9DCE-5D89365D30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89335" y="4600746"/>
                <a:ext cx="914400" cy="545284"/>
              </a:xfrm>
              <a:prstGeom prst="rect">
                <a:avLst/>
              </a:prstGeom>
            </p:spPr>
          </p:pic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62BC3A4-B394-C04E-A089-DB62B8FEFF1D}"/>
                  </a:ext>
                </a:extLst>
              </p:cNvPr>
              <p:cNvSpPr/>
              <p:nvPr/>
            </p:nvSpPr>
            <p:spPr>
              <a:xfrm>
                <a:off x="6375633" y="4576017"/>
                <a:ext cx="729842" cy="597359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0AA004F-B918-7740-B690-5141D5FAB197}"/>
                </a:ext>
              </a:extLst>
            </p:cNvPr>
            <p:cNvSpPr txBox="1"/>
            <p:nvPr/>
          </p:nvSpPr>
          <p:spPr>
            <a:xfrm>
              <a:off x="2353059" y="3514324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mappoly.map</a:t>
              </a: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59FA8E83-07A2-0642-8E87-B4E699619E5D}"/>
                </a:ext>
              </a:extLst>
            </p:cNvPr>
            <p:cNvGrpSpPr/>
            <p:nvPr/>
          </p:nvGrpSpPr>
          <p:grpSpPr>
            <a:xfrm>
              <a:off x="2336837" y="1995360"/>
              <a:ext cx="4122028" cy="3930353"/>
              <a:chOff x="2336836" y="1995360"/>
              <a:chExt cx="4609527" cy="3930353"/>
            </a:xfrm>
          </p:grpSpPr>
          <p:cxnSp>
            <p:nvCxnSpPr>
              <p:cNvPr id="10" name="Elbow Connector 9">
                <a:extLst>
                  <a:ext uri="{FF2B5EF4-FFF2-40B4-BE49-F238E27FC236}">
                    <a16:creationId xmlns:a16="http://schemas.microsoft.com/office/drawing/2014/main" id="{ABA49A7D-E6A7-BC46-939E-5F6A1A948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53179" y="1995360"/>
                <a:ext cx="4577609" cy="1417732"/>
              </a:xfrm>
              <a:prstGeom prst="bentConnector3">
                <a:avLst>
                  <a:gd name="adj1" fmla="val 67895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Elbow Connector 40">
                <a:extLst>
                  <a:ext uri="{FF2B5EF4-FFF2-40B4-BE49-F238E27FC236}">
                    <a16:creationId xmlns:a16="http://schemas.microsoft.com/office/drawing/2014/main" id="{AA780CAB-3F71-7C45-84E6-66946674C2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6836" y="2755256"/>
                <a:ext cx="4593952" cy="902509"/>
              </a:xfrm>
              <a:prstGeom prst="bentConnector3">
                <a:avLst>
                  <a:gd name="adj1" fmla="val 500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951B430D-4313-2E4F-94B7-619BD547A4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8436" y="3874013"/>
                <a:ext cx="4582630" cy="28753"/>
              </a:xfrm>
              <a:prstGeom prst="straightConnector1">
                <a:avLst/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Elbow Connector 74">
                <a:extLst>
                  <a:ext uri="{FF2B5EF4-FFF2-40B4-BE49-F238E27FC236}">
                    <a16:creationId xmlns:a16="http://schemas.microsoft.com/office/drawing/2014/main" id="{94D1BE98-A9B3-EF44-8751-24EE91383432}"/>
                  </a:ext>
                </a:extLst>
              </p:cNvPr>
              <p:cNvCxnSpPr>
                <a:cxnSpLocks/>
                <a:stCxn id="65" idx="3"/>
              </p:cNvCxnSpPr>
              <p:nvPr/>
            </p:nvCxnSpPr>
            <p:spPr>
              <a:xfrm flipV="1">
                <a:off x="2353059" y="4139234"/>
                <a:ext cx="4577729" cy="617637"/>
              </a:xfrm>
              <a:prstGeom prst="bentConnector3">
                <a:avLst>
                  <a:gd name="adj1" fmla="val 500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Elbow Connector 77">
                <a:extLst>
                  <a:ext uri="{FF2B5EF4-FFF2-40B4-BE49-F238E27FC236}">
                    <a16:creationId xmlns:a16="http://schemas.microsoft.com/office/drawing/2014/main" id="{82C71AC1-FF9E-B646-9671-3C9CD61F198E}"/>
                  </a:ext>
                </a:extLst>
              </p:cNvPr>
              <p:cNvCxnSpPr>
                <a:cxnSpLocks/>
                <a:stCxn id="69" idx="3"/>
              </p:cNvCxnSpPr>
              <p:nvPr/>
            </p:nvCxnSpPr>
            <p:spPr>
              <a:xfrm flipV="1">
                <a:off x="2367454" y="4385145"/>
                <a:ext cx="4578909" cy="946623"/>
              </a:xfrm>
              <a:prstGeom prst="bentConnector3">
                <a:avLst>
                  <a:gd name="adj1" fmla="val 58700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90">
                <a:extLst>
                  <a:ext uri="{FF2B5EF4-FFF2-40B4-BE49-F238E27FC236}">
                    <a16:creationId xmlns:a16="http://schemas.microsoft.com/office/drawing/2014/main" id="{3B5106E4-F34F-3042-9A95-84AE394A45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67453" y="4587001"/>
                <a:ext cx="4578910" cy="1338712"/>
              </a:xfrm>
              <a:prstGeom prst="bentConnector3">
                <a:avLst>
                  <a:gd name="adj1" fmla="val 67399"/>
                </a:avLst>
              </a:prstGeom>
              <a:ln w="5080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3D59DFD-9E6F-1A42-A683-1C3E55C40FAB}"/>
                </a:ext>
              </a:extLst>
            </p:cNvPr>
            <p:cNvSpPr txBox="1"/>
            <p:nvPr/>
          </p:nvSpPr>
          <p:spPr>
            <a:xfrm>
              <a:off x="2361492" y="4395592"/>
              <a:ext cx="22105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mappoly.chitest.seq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736FA01-0439-D345-8358-46AEC18DC152}"/>
                </a:ext>
              </a:extLst>
            </p:cNvPr>
            <p:cNvSpPr txBox="1"/>
            <p:nvPr/>
          </p:nvSpPr>
          <p:spPr>
            <a:xfrm>
              <a:off x="2368910" y="5007072"/>
              <a:ext cx="15430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mappoly.pcmap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8A0756C-429E-EA4E-BA42-9B411A4A7D07}"/>
                </a:ext>
              </a:extLst>
            </p:cNvPr>
            <p:cNvSpPr txBox="1"/>
            <p:nvPr/>
          </p:nvSpPr>
          <p:spPr>
            <a:xfrm>
              <a:off x="2359493" y="5600216"/>
              <a:ext cx="18051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mappoly.geno.ord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182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Two-point analysis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80382" y="1398655"/>
            <a:ext cx="8052171" cy="150966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Two-point analysis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 &lt;- parallel::detectCores() - 1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tpt10 &lt;- est_pairwise_rf(s10, ncpus = nc,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est.type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"disc")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tpt10$pairwise[90:92]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round(tpt10$pairwise[[91]], 2)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plot(tpt10, first.mrk = 1, second.mrk = 2074)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203AB-7AFE-904E-A83E-6AC775E3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1275436"/>
            <a:ext cx="552007" cy="4643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864EAD-9AC6-5A45-BE23-61EF330BE4FF}"/>
              </a:ext>
            </a:extLst>
          </p:cNvPr>
          <p:cNvSpPr txBox="1"/>
          <p:nvPr/>
        </p:nvSpPr>
        <p:spPr>
          <a:xfrm>
            <a:off x="166255" y="3108766"/>
            <a:ext cx="818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Atlantic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3B50BF-FC0D-544C-84E8-0A0D019172E4}"/>
              </a:ext>
            </a:extLst>
          </p:cNvPr>
          <p:cNvSpPr txBox="1"/>
          <p:nvPr/>
        </p:nvSpPr>
        <p:spPr>
          <a:xfrm>
            <a:off x="1260358" y="3116323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B1829-5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F00E3A-5A4D-D045-9705-171637E3C345}"/>
              </a:ext>
            </a:extLst>
          </p:cNvPr>
          <p:cNvSpPr txBox="1"/>
          <p:nvPr/>
        </p:nvSpPr>
        <p:spPr>
          <a:xfrm>
            <a:off x="285497" y="61411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8E7B32-3026-1F40-BB39-4B4967DF0F0F}"/>
              </a:ext>
            </a:extLst>
          </p:cNvPr>
          <p:cNvSpPr txBox="1"/>
          <p:nvPr/>
        </p:nvSpPr>
        <p:spPr>
          <a:xfrm>
            <a:off x="529521" y="613785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2074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6EE6C-0839-8041-A62A-5CE845CFD0A8}"/>
              </a:ext>
            </a:extLst>
          </p:cNvPr>
          <p:cNvSpPr txBox="1"/>
          <p:nvPr/>
        </p:nvSpPr>
        <p:spPr>
          <a:xfrm>
            <a:off x="1278922" y="614114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C8895C-9011-F24B-AA1B-7977769351C6}"/>
              </a:ext>
            </a:extLst>
          </p:cNvPr>
          <p:cNvSpPr txBox="1"/>
          <p:nvPr/>
        </p:nvSpPr>
        <p:spPr>
          <a:xfrm>
            <a:off x="1522946" y="6137858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2074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8F0325-2CD4-D045-B645-3D64DB7F9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51" y="3454877"/>
            <a:ext cx="1757961" cy="2690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BA8AFB-25A0-3E4C-8D67-26847D5B6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440" y="3949678"/>
            <a:ext cx="2079027" cy="15096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F309C0-AB2F-9042-B3EB-2056F8356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195" y="3733934"/>
            <a:ext cx="4077174" cy="25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7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Recombination fraction matrix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1153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&lt;- rf_list_to_matrix(tpt, ncpus = nc)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gen.ord &lt;- get_genomic_order(s)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s.gen.ord &lt;- make_seq_mappoly(gen.ord)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plot(m, ord = s.gen.ord$seq.mrk.names, fact = 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41D41-5156-CE4E-82C6-8A5D1582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72" y="2759016"/>
            <a:ext cx="5473595" cy="38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6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pairwise recombination fraction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83504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 &lt;- group_mappoly(m, expected.groups = 12,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comp.mat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2C390-B750-8145-B241-2F1779E93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79" y="2684256"/>
            <a:ext cx="4917423" cy="3803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BD160-71F1-0041-A073-E95F118D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213" y="2690402"/>
            <a:ext cx="2649504" cy="37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4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2821473"/>
            <a:ext cx="3700741" cy="253050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 &lt;- make_seq_mappoly(gr, arg = 1,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genomic.info = 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tpt1 &lt;- make_pairs_mappoly(tpt,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m1 &lt;- make_mat_mappoly(m,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##Genomic order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g.o1 &lt;- get_genomic_order(s1)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s1.g &lt;- make_seq_mappoly(g.o1)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ord = s1.g$seq.mrk.names,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fact = 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55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order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DF8B0-5362-6B46-B11E-3BE7E916D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17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pairwise recombination fraction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53029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 &lt;- rf_snp_filter(input.twopt = tpt,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thresh.LOD.ph = 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thresh.LOD.rf = 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thresh.rf = 0.25,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probs = c(0.05, 0.95))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mf &lt;- make_mat_mappoly(m, sf)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5F1E3-F8B4-3141-A714-4403ED9D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07" y="3128609"/>
            <a:ext cx="4589513" cy="35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6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6AF5F7-CB2B-6340-B5D2-978BCBCE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3148055"/>
            <a:ext cx="3700741" cy="1325563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mds.o1 &lt;- mds_mappoly(m1, n = c(201,47))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s1.mds &lt;- make_seq_mappoly(mds.o1)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ord = s1.mds$seq.mrk.names)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MDS order</a:t>
            </a:r>
          </a:p>
        </p:txBody>
      </p:sp>
    </p:spTree>
    <p:extLst>
      <p:ext uri="{BB962C8B-B14F-4D97-AF65-F5344CB8AC3E}">
        <p14:creationId xmlns:p14="http://schemas.microsoft.com/office/powerpoint/2010/main" val="398375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</a:t>
            </a:r>
          </a:p>
          <a:p>
            <a:r>
              <a:rPr lang="en-US" dirty="0"/>
              <a:t>Reading/import datasets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Two-point analysis</a:t>
            </a:r>
          </a:p>
          <a:p>
            <a:r>
              <a:rPr lang="en-US" dirty="0"/>
              <a:t>Grouping</a:t>
            </a:r>
          </a:p>
          <a:p>
            <a:r>
              <a:rPr lang="en-US" dirty="0"/>
              <a:t>Ordering</a:t>
            </a:r>
          </a:p>
          <a:p>
            <a:r>
              <a:rPr lang="en-US" dirty="0"/>
              <a:t>Phasing</a:t>
            </a:r>
          </a:p>
          <a:p>
            <a:r>
              <a:rPr lang="en-US" dirty="0"/>
              <a:t>Modeling errors/genotype probabilities</a:t>
            </a:r>
          </a:p>
          <a:p>
            <a:r>
              <a:rPr lang="en-US" dirty="0"/>
              <a:t>Final checking</a:t>
            </a:r>
          </a:p>
          <a:p>
            <a:r>
              <a:rPr lang="en-US" dirty="0"/>
              <a:t>Map summary/results</a:t>
            </a:r>
          </a:p>
          <a:p>
            <a:r>
              <a:rPr lang="en-US" dirty="0"/>
              <a:t>Genotype probabilities</a:t>
            </a:r>
          </a:p>
          <a:p>
            <a:r>
              <a:rPr lang="en-US" dirty="0"/>
              <a:t>Preferential pairing/haplotype probabilities</a:t>
            </a:r>
          </a:p>
          <a:p>
            <a:r>
              <a:rPr lang="en-US" dirty="0"/>
              <a:t>Hexaploid scripts/results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DC7AC-1296-0B47-950F-A02BE685D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9" r="-73"/>
          <a:stretch/>
        </p:blipFill>
        <p:spPr>
          <a:xfrm rot="16200000">
            <a:off x="4080728" y="1794727"/>
            <a:ext cx="6087983" cy="4038560"/>
          </a:xfrm>
          <a:prstGeom prst="rect">
            <a:avLst/>
          </a:prstGeom>
          <a:effectLst>
            <a:softEdge rad="787400"/>
          </a:effectLst>
        </p:spPr>
      </p:pic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and HMM estimation of distance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219930" y="2769648"/>
            <a:ext cx="4707250" cy="290945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lg1.geno.map&lt;-est_rf_hmm_sequential(input.seq = s1.g,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start.set = 3,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thres.twopt = 10,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thres.hmm = 50,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extend.tail = 30,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twopt = tpt1,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TRUE,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10e-2,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tol.final = 10e-4,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phase.number.limit = 20,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sub.map.size.diff.limit = 5,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info.tail = TRUE)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B8CA2-B3E0-4E4A-B481-7F8121D7D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14" y="1557948"/>
            <a:ext cx="3633818" cy="2521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526D5-7859-8E46-935D-B1A9ACD55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13" y="4477526"/>
            <a:ext cx="3633819" cy="19815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D86140-4B3A-C943-80F7-28DD23FE1950}"/>
              </a:ext>
            </a:extLst>
          </p:cNvPr>
          <p:cNvGrpSpPr/>
          <p:nvPr/>
        </p:nvGrpSpPr>
        <p:grpSpPr>
          <a:xfrm>
            <a:off x="6942608" y="4169054"/>
            <a:ext cx="32003" cy="153231"/>
            <a:chOff x="6427020" y="4169054"/>
            <a:chExt cx="45719" cy="2189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8D3957-E6A6-9F4E-AA6A-33FBD57549F5}"/>
                </a:ext>
              </a:extLst>
            </p:cNvPr>
            <p:cNvSpPr/>
            <p:nvPr/>
          </p:nvSpPr>
          <p:spPr>
            <a:xfrm>
              <a:off x="6427020" y="41690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22BF7D-8634-D641-87A8-7E116A42CB44}"/>
                </a:ext>
              </a:extLst>
            </p:cNvPr>
            <p:cNvSpPr/>
            <p:nvPr/>
          </p:nvSpPr>
          <p:spPr>
            <a:xfrm>
              <a:off x="6427020" y="42563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8638D0-56CB-2342-845E-E2722301484D}"/>
                </a:ext>
              </a:extLst>
            </p:cNvPr>
            <p:cNvSpPr/>
            <p:nvPr/>
          </p:nvSpPr>
          <p:spPr>
            <a:xfrm>
              <a:off x="6427020" y="4342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8719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and HMM estimation of distance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FCF8BA2-A16C-CB45-9979-FA2C2386E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96577"/>
              </p:ext>
            </p:extLst>
          </p:nvPr>
        </p:nvGraphicFramePr>
        <p:xfrm>
          <a:off x="101272" y="2719263"/>
          <a:ext cx="4298489" cy="2841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61300">
                  <a:extLst>
                    <a:ext uri="{9D8B030D-6E8A-4147-A177-3AD203B41FA5}">
                      <a16:colId xmlns:a16="http://schemas.microsoft.com/office/drawing/2014/main" val="3165064642"/>
                    </a:ext>
                  </a:extLst>
                </a:gridCol>
                <a:gridCol w="1837189">
                  <a:extLst>
                    <a:ext uri="{9D8B030D-6E8A-4147-A177-3AD203B41FA5}">
                      <a16:colId xmlns:a16="http://schemas.microsoft.com/office/drawing/2014/main" val="4243331588"/>
                    </a:ext>
                  </a:extLst>
                </a:gridCol>
              </a:tblGrid>
              <a:tr h="336972">
                <a:tc>
                  <a:txBody>
                    <a:bodyPr/>
                    <a:lstStyle/>
                    <a:p>
                      <a:r>
                        <a:rPr lang="en-US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99871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start.set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–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6197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thres.twopt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62650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thres.hmm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–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38445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extend.tail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–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0339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phase.number.limit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26192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sub.map.size.diff.limit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(thousands per LG)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10 (hundred(s) per LG)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9204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F36870C5-7EAC-AD49-8552-A00F4AF9D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59564"/>
              </p:ext>
            </p:extLst>
          </p:nvPr>
        </p:nvGraphicFramePr>
        <p:xfrm>
          <a:off x="4744240" y="2719263"/>
          <a:ext cx="4298489" cy="2841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919">
                  <a:extLst>
                    <a:ext uri="{9D8B030D-6E8A-4147-A177-3AD203B41FA5}">
                      <a16:colId xmlns:a16="http://schemas.microsoft.com/office/drawing/2014/main" val="3165064642"/>
                    </a:ext>
                  </a:extLst>
                </a:gridCol>
                <a:gridCol w="1798570">
                  <a:extLst>
                    <a:ext uri="{9D8B030D-6E8A-4147-A177-3AD203B41FA5}">
                      <a16:colId xmlns:a16="http://schemas.microsoft.com/office/drawing/2014/main" val="4243331588"/>
                    </a:ext>
                  </a:extLst>
                </a:gridCol>
              </a:tblGrid>
              <a:tr h="336972">
                <a:tc>
                  <a:txBody>
                    <a:bodyPr/>
                    <a:lstStyle/>
                    <a:p>
                      <a:r>
                        <a:rPr lang="en-US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99871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start.set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–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6197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thres.twopt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62650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thres.hmm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– 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38445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extend.tail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–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0339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phase.number.limit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26192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sub.map.size.diff.limit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 (thousands per LG)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10 (hundred(s) per LG)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9204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84705E6B-6196-B54B-84DD-30ABC69EF95A}"/>
              </a:ext>
            </a:extLst>
          </p:cNvPr>
          <p:cNvSpPr txBox="1">
            <a:spLocks/>
          </p:cNvSpPr>
          <p:nvPr/>
        </p:nvSpPr>
        <p:spPr>
          <a:xfrm>
            <a:off x="1512722" y="1984580"/>
            <a:ext cx="1475589" cy="68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Tetraploid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FA8B42-B288-1046-ACFA-F77FC8E69094}"/>
              </a:ext>
            </a:extLst>
          </p:cNvPr>
          <p:cNvSpPr txBox="1">
            <a:spLocks/>
          </p:cNvSpPr>
          <p:nvPr/>
        </p:nvSpPr>
        <p:spPr>
          <a:xfrm>
            <a:off x="6155691" y="1984579"/>
            <a:ext cx="1475589" cy="68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Hexaploid</a:t>
            </a:r>
          </a:p>
        </p:txBody>
      </p:sp>
    </p:spTree>
    <p:extLst>
      <p:ext uri="{BB962C8B-B14F-4D97-AF65-F5344CB8AC3E}">
        <p14:creationId xmlns:p14="http://schemas.microsoft.com/office/powerpoint/2010/main" val="2110795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plot(lg1.geno.map, mrk.names = TRUE, cex = 0.5, P = "Atlantic", Q = "B1829")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A529AF-9B5C-1840-BE8D-4A89532C9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07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 – error modeling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lg1.geno.map.err &lt;- est_full_hmm_with_global_error(lg1.geno.map, error = 0.05, tol = 10e-4)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mrk.names = TRUE, cex = 0.5, P = "Atlantic", Q = "B1829")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AFA96-C6E0-F440-8333-1EF8F61F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9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map: 20-30 cM segment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628650" y="3281788"/>
            <a:ext cx="2041323" cy="173831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mrk.names = TRUE,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left.lim = 19,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right.lim = 20,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Q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81120-6A57-2449-88CB-7C3DE6EE7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89" y="1589513"/>
            <a:ext cx="5982951" cy="48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7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g.lg10 &lt;- calc_genoprob(lg10.geno.map, step = 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h.lg10 &lt;- calc_homoprob(g.lg10)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plot(h.lg10, ind = "B2721.110")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6A992-2D34-C04E-B05C-729194C71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562" y="2507359"/>
            <a:ext cx="4426286" cy="38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09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30817E-8982-2C47-AA48-7695C4F2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562" y="2507359"/>
            <a:ext cx="4426287" cy="3810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g.lg10.err &lt;- calc_genoprob_error(lg10.geno.map.err, step = 1, error = 0.05)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h.lg10.err &lt;- calc_homoprob(g.lg10.err)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plot(h.lg10.err, ind = "B2721.110")</a:t>
            </a:r>
          </a:p>
        </p:txBody>
      </p:sp>
    </p:spTree>
    <p:extLst>
      <p:ext uri="{BB962C8B-B14F-4D97-AF65-F5344CB8AC3E}">
        <p14:creationId xmlns:p14="http://schemas.microsoft.com/office/powerpoint/2010/main" val="2943836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pairing profiles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&lt;- calc_prefpair_profiles(g1)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plot(p1, min.y.prof = 0.25, max.y.prof = 0.40)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F29CE-5AF7-2D46-81C1-B122866A7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39" y="2503119"/>
            <a:ext cx="6884450" cy="43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8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map construction – genomic order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4756993" y="1690689"/>
            <a:ext cx="3911847" cy="2000580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Parallel map construction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 &lt;- parallel::makeCluster(12)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parallel::clusterEvalQ(cl,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(mappoly))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parallel::clusterExport(cl,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~12.5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 &lt;- parallel::parLapply(cl, LGS, phasing_and_hmm_rf)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MAPs.geno.err &lt;- parallel::parLapply(cl, MAPs.geno,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error_model)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~22 seconds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genoprob &lt;- parallel::parLapply(cl,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MAPs.geno.err,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calc_genoprob_error,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step = 1,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error = 0.05)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parallel::stopCluster(cl)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4B148-EDC4-6242-AE67-9DF311E03B53}"/>
              </a:ext>
            </a:extLst>
          </p:cNvPr>
          <p:cNvSpPr/>
          <p:nvPr/>
        </p:nvSpPr>
        <p:spPr>
          <a:xfrm>
            <a:off x="475160" y="1428420"/>
            <a:ext cx="3911847" cy="307269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Functions ####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phasing_and_hmm_rf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dir.create(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"map_output"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showWarnings = FALSE)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 &lt;- paste0(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"output_map_ch_"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X$seq$sequence[1],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".txt"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 &lt;- file.path(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"map_output"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fl)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sink(fl)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map &lt;- est_rf_hmm_sequential(input.seq = X$seq,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start.set = 3,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thres.twopt = 10,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thres.hmm = 50,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extend.tail = 30,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twopt = X$tpt,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phase.number.limit = 20,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sub.map.size.diff.limit = 5)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error_model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error = 0.05, tol = 10e-4){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&lt;- est_full_hmm_with_global_error(input.map = X,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error = 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tol,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AD9F-995F-3F44-A101-79801BA4F1E7}"/>
              </a:ext>
            </a:extLst>
          </p:cNvPr>
          <p:cNvSpPr/>
          <p:nvPr/>
        </p:nvSpPr>
        <p:spPr>
          <a:xfrm>
            <a:off x="4756993" y="3883076"/>
            <a:ext cx="3911847" cy="7718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Map results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 &lt;- plot_map_list(MAPs.geno.err, col = "ggstyle")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plot_genome_vs_map(MAPs.geno.err, same.ch.lg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summary_maps(MAPs.geno.err)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export_map_list(MAPs.geno.err, file = "output_map.csv")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C4CE8-2BDD-1B46-A665-46A78C4E0109}"/>
              </a:ext>
            </a:extLst>
          </p:cNvPr>
          <p:cNvSpPr/>
          <p:nvPr/>
        </p:nvSpPr>
        <p:spPr>
          <a:xfrm>
            <a:off x="4756993" y="4846743"/>
            <a:ext cx="3911847" cy="151859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Preferential pairing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 &lt;- calc_prefpair_profiles(genoprob)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print(pp)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head(pp$prefpair.psi)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plot(pp, P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Haplotype probabilities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 &lt;- calc_homoprob(genoprob)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print(hp)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1:12, use.plotly = FALSE)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BFCC0-75DF-1C40-B5EA-96FC06E66500}"/>
              </a:ext>
            </a:extLst>
          </p:cNvPr>
          <p:cNvSpPr/>
          <p:nvPr/>
        </p:nvSpPr>
        <p:spPr>
          <a:xfrm>
            <a:off x="475160" y="4654935"/>
            <a:ext cx="3911847" cy="213279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Correspondence with genome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z&lt;-as.numeric(colnames(gr$seq.vs.grouped.snp)[1:12])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Assembling linkage groups (order based on genome)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LGS&lt;-vector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("list"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12)</a:t>
            </a:r>
          </a:p>
          <a:p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1:12){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cat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 ~~~~~~ ch:"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"...\n"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 &lt;- which(z==ch)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s.temp&lt;-make_seq_mappoly(gr, lg, genomic.info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s.temp.filt &lt;- rf_snp_filter(tpt.temp, 5, 5, 0.15, c(0.05, 1))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m.temp &lt;- make_mat_mappoly(m, s.temp.filt)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g.o &lt;- get_genomic_order(s.temp)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s.g &lt;- make_seq_mappoly(g.o)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input.seq = s.g)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LGS[[ch]] &lt;- list(seq = s.g, tpt = tpt.temp)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1461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21A32-7311-4A45-A9A2-C5937F29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92" y="1357535"/>
            <a:ext cx="3227424" cy="2801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0F885-3198-EA48-827A-7A4F8ACA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686" y="1207622"/>
            <a:ext cx="3227424" cy="3101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7141C7-81B1-354D-AE91-2E3DFDC9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143" y="4626349"/>
            <a:ext cx="5551714" cy="186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2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notes about MAPpoly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994" y="1669545"/>
            <a:ext cx="8012011" cy="2791561"/>
          </a:xfrm>
        </p:spPr>
        <p:txBody>
          <a:bodyPr>
            <a:noAutofit/>
          </a:bodyPr>
          <a:lstStyle/>
          <a:p>
            <a:pPr marL="262890">
              <a:lnSpc>
                <a:spcPts val="2400"/>
              </a:lnSpc>
            </a:pPr>
            <a:r>
              <a:rPr lang="en-US" sz="2000" dirty="0"/>
              <a:t>Primary intention was implementing a program to construct genetic maps in polyploids with high ploidy levels (sugarcane, sweetpotato, etc.)</a:t>
            </a:r>
            <a:endParaRPr lang="en-US" sz="2000" dirty="0">
              <a:solidFill>
                <a:srgbClr val="FF6608"/>
              </a:solidFill>
            </a:endParaRPr>
          </a:p>
          <a:p>
            <a:pPr marL="262890">
              <a:lnSpc>
                <a:spcPts val="2400"/>
              </a:lnSpc>
            </a:pPr>
            <a:r>
              <a:rPr lang="en-US" sz="2000" dirty="0"/>
              <a:t>Linkage Analysis and Haplotype Phasing in Experimental Autopolyploid Populations with High Ploidy Level Using Hidden Markov Models (</a:t>
            </a:r>
            <a:r>
              <a:rPr lang="en-US" sz="2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Mollinari and Garcia, 2019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/>
              <a:t>)</a:t>
            </a:r>
          </a:p>
          <a:p>
            <a:pPr marL="262890"/>
            <a:r>
              <a:rPr lang="en-US" sz="2000" dirty="0"/>
              <a:t>Obtain conditional probabilities for QTL analysis</a:t>
            </a:r>
          </a:p>
          <a:p>
            <a:pPr marL="262890"/>
            <a:r>
              <a:rPr lang="en-US" sz="2000" dirty="0"/>
              <a:t>It does not model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double reduction</a:t>
            </a:r>
            <a:r>
              <a:rPr lang="en-US" sz="2000" dirty="0"/>
              <a:t>: double reduced markers/individuals are treated as missing data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13" name="Picture 4" descr="http://www.gavi.org/uploadedImages/About_the_Alliance/Partners_in_the_Alliance/Logos/gates-foundation_340.gif">
            <a:extLst>
              <a:ext uri="{FF2B5EF4-FFF2-40B4-BE49-F238E27FC236}">
                <a16:creationId xmlns:a16="http://schemas.microsoft.com/office/drawing/2014/main" id="{1AA52CFA-631D-3D43-9B2C-F191D460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2498" y="5304804"/>
            <a:ext cx="2173742" cy="86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681185-A58A-9E4D-88BD-7E231DC04F6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4376" y="4825426"/>
            <a:ext cx="1211189" cy="18840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F637522-A27E-0047-94E5-77244C3B2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9638" y="5042052"/>
            <a:ext cx="2207774" cy="145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Logo FAPESP">
            <a:extLst>
              <a:ext uri="{FF2B5EF4-FFF2-40B4-BE49-F238E27FC236}">
                <a16:creationId xmlns:a16="http://schemas.microsoft.com/office/drawing/2014/main" id="{E36E6CF7-FDFC-BA48-AFDF-C841B22B9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5572" y="5161074"/>
            <a:ext cx="1584950" cy="86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CNPq Logo - PNG e Vetor - Download de Logo">
            <a:extLst>
              <a:ext uri="{FF2B5EF4-FFF2-40B4-BE49-F238E27FC236}">
                <a16:creationId xmlns:a16="http://schemas.microsoft.com/office/drawing/2014/main" id="{996A4514-AB83-7D4D-83DF-E1C77E5D3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542" y="5405711"/>
            <a:ext cx="1513176" cy="64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751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phased map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E6EEE8-0A5E-7B4C-A4D4-22314DEB2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10" y="1691914"/>
            <a:ext cx="3111832" cy="1396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AE07E9-BCFC-9E47-9F51-9776C351AF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18"/>
          <a:stretch/>
        </p:blipFill>
        <p:spPr>
          <a:xfrm>
            <a:off x="3695186" y="1690689"/>
            <a:ext cx="1902642" cy="1396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92F6BD-6CFC-8545-BD8B-A9C80FCFA1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8"/>
          <a:stretch/>
        </p:blipFill>
        <p:spPr>
          <a:xfrm>
            <a:off x="5713772" y="1690689"/>
            <a:ext cx="1902642" cy="1396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6FBD40-E79D-F342-B509-212D8A3C7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96" y="3283480"/>
            <a:ext cx="2546347" cy="1399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1CDF6-B70D-E242-82F1-9E3BF893B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3725" y="3270227"/>
            <a:ext cx="1650925" cy="1395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287594-0E4A-C94A-B7D3-512E13C4C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9332" y="3270226"/>
            <a:ext cx="1906525" cy="139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9B1749-69A5-6F4B-B1BF-4119F616FE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0539" y="3231096"/>
            <a:ext cx="1873003" cy="1395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3E0DA-CFFB-9243-8684-59B9E5F9C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410" y="4877726"/>
            <a:ext cx="1870161" cy="13994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9335E6-459A-C844-9191-39CC368997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6083" y="4877726"/>
            <a:ext cx="2120224" cy="1395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1A6CFB-AF6E-2E4B-ABB0-2EFEB2AFA8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8307" y="4877727"/>
            <a:ext cx="1551049" cy="13959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E570A2-9853-1F43-AA02-13B06EA5D9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41356" y="4877960"/>
            <a:ext cx="1608752" cy="13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16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7BAC1-B5C5-B54A-91A3-ADBD4239E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17" y="1307917"/>
            <a:ext cx="4656650" cy="312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BB44D-50D3-A540-BFAD-3419D828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4" y="4854722"/>
            <a:ext cx="2299079" cy="163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BB45F-26A5-674D-93D7-ABE307BA0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129" y="5339309"/>
            <a:ext cx="2299080" cy="668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0314C-D9B5-F44E-BA16-9050064B9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222" y="1307918"/>
            <a:ext cx="3269561" cy="3125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0508E-509A-2747-AD42-88C0F50CC0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933" y="5057764"/>
            <a:ext cx="3069821" cy="12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5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7" y="1480485"/>
            <a:ext cx="8220626" cy="508928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hlinkClick r:id="rId2"/>
              </a:rPr>
              <a:t>MAPpoly web page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>
                <a:hlinkClick r:id="rId3"/>
              </a:rPr>
              <a:t>GitHub page for the topics I presented in this workshop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Tetraploid: </a:t>
            </a:r>
            <a:r>
              <a:rPr lang="en-US" sz="2400" dirty="0">
                <a:hlinkClick r:id="rId4"/>
              </a:rPr>
              <a:t>B2721 potato biparental population (Atlantic x B1829-5)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Hexaploid: </a:t>
            </a:r>
            <a:r>
              <a:rPr lang="en-US" sz="2400" dirty="0">
                <a:hlinkClick r:id="rId5"/>
              </a:rPr>
              <a:t>BT sweetpotato population (Beauregard x Tanzania)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Detailed analytic procedures for </a:t>
            </a:r>
            <a:r>
              <a:rPr lang="en-US" sz="2400" dirty="0">
                <a:hlinkClick r:id="rId6"/>
              </a:rPr>
              <a:t>Pereira et al. (2020)</a:t>
            </a:r>
            <a:endParaRPr lang="en-US" sz="2400" dirty="0"/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58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E006-F8E8-8A4F-9578-EF2F8014B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25563"/>
            <a:ext cx="7886700" cy="4206874"/>
          </a:xfrm>
        </p:spPr>
        <p:txBody>
          <a:bodyPr/>
          <a:lstStyle/>
          <a:p>
            <a:pPr algn="ctr"/>
            <a:br>
              <a:rPr lang="en-US" dirty="0"/>
            </a:br>
            <a:r>
              <a:rPr lang="en-US" dirty="0"/>
              <a:t>APPENDIX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Hexaploid map – Results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404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EE006-F8E8-8A4F-9578-EF2F8014B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Hexaploid map –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A727B-8F87-AB4E-86A8-F0E206FEF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80809"/>
            <a:ext cx="7886700" cy="4712065"/>
          </a:xfrm>
        </p:spPr>
        <p:txBody>
          <a:bodyPr>
            <a:normAutofit/>
          </a:bodyPr>
          <a:lstStyle/>
          <a:p>
            <a:r>
              <a:rPr lang="en-US" sz="2400" dirty="0"/>
              <a:t>Script for hexaploid</a:t>
            </a:r>
            <a:endParaRPr lang="en-US" sz="2400" dirty="0">
              <a:hlinkClick r:id="rId2"/>
            </a:endParaRPr>
          </a:p>
          <a:p>
            <a:pPr lvl="1"/>
            <a:r>
              <a:rPr lang="en-US" sz="2400" dirty="0">
                <a:hlinkClick r:id="rId2"/>
              </a:rPr>
              <a:t>https://github.com/mmollina/SCRI/tree/main/MAPpoly/hexa</a:t>
            </a:r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Complete map</a:t>
            </a:r>
          </a:p>
          <a:p>
            <a:pPr lvl="1"/>
            <a:r>
              <a:rPr lang="en-US" sz="2400" dirty="0"/>
              <a:t>Unraveling the Hexaploid Sweetpotato Inheritance Using Ultra-Dense Multilocus Mapping (</a:t>
            </a:r>
            <a:r>
              <a:rPr lang="en-US" sz="2400" dirty="0">
                <a:hlinkClick r:id="rId3"/>
              </a:rPr>
              <a:t>Mollinari et al., 2020</a:t>
            </a:r>
            <a:r>
              <a:rPr lang="en-US" sz="2400" dirty="0"/>
              <a:t>).</a:t>
            </a:r>
          </a:p>
          <a:p>
            <a:pPr lvl="1"/>
            <a:endParaRPr lang="en-US" sz="2400" dirty="0"/>
          </a:p>
          <a:p>
            <a:r>
              <a:rPr lang="en-US" sz="2700" dirty="0"/>
              <a:t>Shiny applications</a:t>
            </a:r>
          </a:p>
          <a:p>
            <a:pPr lvl="1"/>
            <a:r>
              <a:rPr lang="en-US" sz="2400" dirty="0"/>
              <a:t>Map: </a:t>
            </a:r>
            <a:r>
              <a:rPr lang="en-US" sz="2400" dirty="0">
                <a:hlinkClick r:id="rId4"/>
              </a:rPr>
              <a:t>https://gt4sp-genetic-map.shinyapps.io/bt_map/</a:t>
            </a:r>
            <a:endParaRPr lang="en-US" sz="2400" dirty="0"/>
          </a:p>
          <a:p>
            <a:pPr lvl="1"/>
            <a:r>
              <a:rPr lang="en-US" sz="2400" dirty="0"/>
              <a:t>Haplotypes: </a:t>
            </a:r>
            <a:r>
              <a:rPr lang="en-US" sz="2400" dirty="0">
                <a:hlinkClick r:id="rId5"/>
              </a:rPr>
              <a:t>https://gt4sp-genetic-map.shinyapps.io/offspring_haplotype_BT_population/</a:t>
            </a: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7757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99" y="554608"/>
            <a:ext cx="8684412" cy="515449"/>
          </a:xfrm>
        </p:spPr>
        <p:txBody>
          <a:bodyPr>
            <a:normAutofit fontScale="90000"/>
          </a:bodyPr>
          <a:lstStyle/>
          <a:p>
            <a:r>
              <a:rPr lang="en-US" dirty="0"/>
              <a:t>Biparental Population - BT</a:t>
            </a:r>
            <a:endParaRPr lang="en-US" i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797BEE-0A0B-BD48-972C-9C634E7AC027}"/>
              </a:ext>
            </a:extLst>
          </p:cNvPr>
          <p:cNvGrpSpPr/>
          <p:nvPr/>
        </p:nvGrpSpPr>
        <p:grpSpPr>
          <a:xfrm>
            <a:off x="1947660" y="3319670"/>
            <a:ext cx="4802141" cy="3259318"/>
            <a:chOff x="706989" y="1155967"/>
            <a:chExt cx="7200706" cy="55207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581"/>
            <a:stretch/>
          </p:blipFill>
          <p:spPr>
            <a:xfrm>
              <a:off x="2297410" y="3934366"/>
              <a:ext cx="4206027" cy="27423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072316" y="790640"/>
              <a:ext cx="2191965" cy="292262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352275" y="790907"/>
              <a:ext cx="2190360" cy="29204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02944" y="3490877"/>
              <a:ext cx="1912087" cy="45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Beauregard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45629" y="3432236"/>
              <a:ext cx="1315616" cy="45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Tanzania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54457" y="2066479"/>
              <a:ext cx="307909" cy="454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X</a:t>
              </a:r>
              <a:endParaRPr lang="en-US" sz="1400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E3C922-0A41-6A41-AB10-3D49BC280011}"/>
              </a:ext>
            </a:extLst>
          </p:cNvPr>
          <p:cNvSpPr txBox="1">
            <a:spLocks/>
          </p:cNvSpPr>
          <p:nvPr/>
        </p:nvSpPr>
        <p:spPr>
          <a:xfrm>
            <a:off x="-292877" y="1082576"/>
            <a:ext cx="9267762" cy="1663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2000" dirty="0"/>
              <a:t>Beauregard x Tanzania</a:t>
            </a:r>
          </a:p>
          <a:p>
            <a:pPr lvl="2"/>
            <a:r>
              <a:rPr lang="en-US" sz="2000" dirty="0"/>
              <a:t>315 individuals</a:t>
            </a:r>
          </a:p>
          <a:p>
            <a:pPr lvl="2"/>
            <a:r>
              <a:rPr lang="en-US" sz="2000" dirty="0"/>
              <a:t>GBS </a:t>
            </a:r>
            <a:r>
              <a:rPr lang="mr-IN" sz="2000" dirty="0"/>
              <a:t>–</a:t>
            </a:r>
            <a:r>
              <a:rPr lang="en-US" sz="2000" dirty="0"/>
              <a:t> </a:t>
            </a:r>
            <a:r>
              <a:rPr lang="en-US" sz="2000" dirty="0" err="1"/>
              <a:t>GBSpoly</a:t>
            </a:r>
            <a:r>
              <a:rPr lang="en-US" sz="2000" dirty="0"/>
              <a:t> protocol (Bode Olukolu – U Tennessee)</a:t>
            </a:r>
          </a:p>
          <a:p>
            <a:pPr lvl="2"/>
            <a:r>
              <a:rPr lang="en-US" sz="2000" dirty="0"/>
              <a:t>Two reference genomes </a:t>
            </a:r>
            <a:r>
              <a:rPr lang="en-US" sz="2000" i="1" dirty="0"/>
              <a:t>I. </a:t>
            </a:r>
            <a:r>
              <a:rPr lang="en-US" sz="2000" i="1" dirty="0" err="1"/>
              <a:t>trifida</a:t>
            </a:r>
            <a:r>
              <a:rPr lang="en-US" sz="2000" i="1" dirty="0"/>
              <a:t> </a:t>
            </a:r>
            <a:r>
              <a:rPr lang="en-US" sz="2000" dirty="0"/>
              <a:t>and </a:t>
            </a:r>
            <a:r>
              <a:rPr lang="en-US" sz="2000" i="1" dirty="0"/>
              <a:t>I. triloba  </a:t>
            </a:r>
            <a:r>
              <a:rPr lang="en-US" sz="2000" dirty="0"/>
              <a:t>(</a:t>
            </a:r>
            <a:r>
              <a:rPr lang="en-US" sz="2000" dirty="0" err="1"/>
              <a:t>Zhangjun</a:t>
            </a:r>
            <a:r>
              <a:rPr lang="en-US" sz="2000" dirty="0"/>
              <a:t> Fei’s group – BTI Cornell). In the available dataset we used </a:t>
            </a:r>
            <a:r>
              <a:rPr lang="en-US" sz="2000" i="1" dirty="0"/>
              <a:t>I. trifida.</a:t>
            </a:r>
          </a:p>
          <a:p>
            <a:pPr lvl="2"/>
            <a:r>
              <a:rPr lang="en-US" sz="2000" dirty="0"/>
              <a:t>In this example we used three chromosomes: ch3, ch9 and ch12</a:t>
            </a:r>
          </a:p>
        </p:txBody>
      </p:sp>
    </p:spTree>
    <p:extLst>
      <p:ext uri="{BB962C8B-B14F-4D97-AF65-F5344CB8AC3E}">
        <p14:creationId xmlns:p14="http://schemas.microsoft.com/office/powerpoint/2010/main" val="1277406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99" y="554608"/>
            <a:ext cx="8684412" cy="515449"/>
          </a:xfrm>
        </p:spPr>
        <p:txBody>
          <a:bodyPr>
            <a:normAutofit fontScale="90000"/>
          </a:bodyPr>
          <a:lstStyle/>
          <a:p>
            <a:r>
              <a:rPr lang="en-US" dirty="0"/>
              <a:t>Biparental Population - BT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6669" y="2281187"/>
            <a:ext cx="5160893" cy="449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D45D-7CFB-C447-A09E-5C6C31F670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8079" y="1258963"/>
            <a:ext cx="1839483" cy="979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72134-EC04-1B42-A95D-CA8B7DEBC6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4336" y="1258962"/>
            <a:ext cx="1839483" cy="9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37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Results for hexaploid sweetpotato BT population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6D5040-D966-0540-9036-FA33ECECB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950" y="510268"/>
            <a:ext cx="552007" cy="4643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ECC85-35E1-8E4C-B773-5978CFAD7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007" y="1130832"/>
            <a:ext cx="2420950" cy="5369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3BE2E3-32CA-8343-8F07-858D64AC8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736" y="1171369"/>
            <a:ext cx="3513264" cy="2710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2A771E-6D48-B945-BC3D-D729B137DC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736" y="4047664"/>
            <a:ext cx="3513264" cy="27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8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6B91-C2C0-1942-836F-173C604B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Recombination fraction matrix and grouping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87C4CA-4C34-9545-9E4C-A14E3FDA8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80" y="1690689"/>
            <a:ext cx="4901680" cy="4313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D7DD60-2906-AF4F-95AF-0975D32C0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330" y="1459422"/>
            <a:ext cx="2895527" cy="2525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AD27A-E51A-7445-87D0-02D3643D0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22" y="4135917"/>
            <a:ext cx="2895527" cy="25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89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16B91-C2C0-1942-836F-173C604B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recombination fraction matrix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03308D-101C-4749-8DAC-BC34DC63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147" y="1690689"/>
            <a:ext cx="5243705" cy="471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09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31975"/>
          </a:xfrm>
        </p:spPr>
        <p:txBody>
          <a:bodyPr>
            <a:normAutofit/>
          </a:bodyPr>
          <a:lstStyle/>
          <a:p>
            <a:r>
              <a:rPr lang="en-US" dirty="0"/>
              <a:t>From CRAN (stable version)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DEFAF3-B93C-8A41-808B-E77D7E8A792A}"/>
              </a:ext>
            </a:extLst>
          </p:cNvPr>
          <p:cNvSpPr/>
          <p:nvPr/>
        </p:nvSpPr>
        <p:spPr>
          <a:xfrm>
            <a:off x="782053" y="2466474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40682" y="3975267"/>
            <a:ext cx="78867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GitHub (development version)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C322DF-463B-F542-B8B4-D60E7CE3AC2C}"/>
              </a:ext>
            </a:extLst>
          </p:cNvPr>
          <p:cNvSpPr/>
          <p:nvPr/>
        </p:nvSpPr>
        <p:spPr>
          <a:xfrm>
            <a:off x="794085" y="4616116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"devtools"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devtools::install_github(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"mmollina/mappoly"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dependencies=TRUE)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A35EA3-2ED8-EA47-B0B4-4D7667FA3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818" y="2237874"/>
            <a:ext cx="430129" cy="522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2D7226-7512-1247-8B97-D47B7FDD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890" y="4368482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95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3F3D-5EB8-6541-B74E-E4B57AD8D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879" y="290834"/>
            <a:ext cx="7886700" cy="1325563"/>
          </a:xfrm>
        </p:spPr>
        <p:txBody>
          <a:bodyPr/>
          <a:lstStyle/>
          <a:p>
            <a:r>
              <a:rPr lang="en-US" dirty="0"/>
              <a:t>Map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4D7A58-2EFA-5941-9CA8-F8322B633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9" y="1458073"/>
            <a:ext cx="2696735" cy="1624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EF91EA-C229-AE4B-8A93-AAEA0621F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411" y="1458072"/>
            <a:ext cx="2696735" cy="1624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3A3BA3-2464-0C4B-955E-6F2D8213E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63" y="1458073"/>
            <a:ext cx="2696735" cy="1624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07D9FB-D600-034C-9CFA-DD041376A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879" y="3368118"/>
            <a:ext cx="3243469" cy="1373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29E359-98A3-0249-93BA-65FE2C1F8E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6420" y="3286441"/>
            <a:ext cx="3566767" cy="1536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50FD75-7161-F342-AF37-152238362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1" y="5246084"/>
            <a:ext cx="7886700" cy="112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92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9F68C-8FFD-7D42-9D30-9C7A3ECF3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Homologs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ADC1DF-01FF-874A-98DD-316B3F80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61" y="2063450"/>
            <a:ext cx="5963478" cy="424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616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D55C-CD62-594A-B726-3163222A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pairing profiles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56422-FAD1-4E4D-BE09-D923B82F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699" y="1494254"/>
            <a:ext cx="7004602" cy="499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42148"/>
            <a:ext cx="3609053" cy="512894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Supported datasets</a:t>
            </a:r>
            <a:endParaRPr lang="en-US" sz="1800" dirty="0"/>
          </a:p>
          <a:p>
            <a:r>
              <a:rPr lang="en-US" sz="1800" dirty="0"/>
              <a:t>MAPpoly files</a:t>
            </a:r>
          </a:p>
          <a:p>
            <a:pPr lvl="1"/>
            <a:r>
              <a:rPr lang="en-US" dirty="0"/>
              <a:t>Discrete dosage</a:t>
            </a:r>
          </a:p>
          <a:p>
            <a:pPr lvl="1"/>
            <a:r>
              <a:rPr lang="en-US" dirty="0"/>
              <a:t>Dosage probability</a:t>
            </a:r>
          </a:p>
          <a:p>
            <a:r>
              <a:rPr lang="en-US" sz="1800" dirty="0"/>
              <a:t>CSV files</a:t>
            </a:r>
          </a:p>
          <a:p>
            <a:r>
              <a:rPr lang="en-US" sz="1800" dirty="0">
                <a:hlinkClick r:id="rId2"/>
              </a:rPr>
              <a:t>fitPoly</a:t>
            </a:r>
            <a:r>
              <a:rPr lang="en-US" sz="1800" dirty="0"/>
              <a:t> files</a:t>
            </a:r>
          </a:p>
          <a:p>
            <a:pPr lvl="1"/>
            <a:r>
              <a:rPr lang="en-US" dirty="0"/>
              <a:t>Dosage Probability</a:t>
            </a:r>
          </a:p>
          <a:p>
            <a:r>
              <a:rPr lang="en-US" sz="1800" dirty="0"/>
              <a:t>VCF files</a:t>
            </a:r>
          </a:p>
          <a:p>
            <a:pPr lvl="1"/>
            <a:r>
              <a:rPr lang="en-US" dirty="0"/>
              <a:t>Discrete dosage</a:t>
            </a:r>
          </a:p>
          <a:p>
            <a:pPr lvl="1"/>
            <a:r>
              <a:rPr lang="en-US" dirty="0"/>
              <a:t>Dosage probability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1800" b="1" dirty="0"/>
              <a:t>Supported R objects</a:t>
            </a:r>
            <a:endParaRPr lang="en-US" sz="1800" dirty="0"/>
          </a:p>
          <a:p>
            <a:r>
              <a:rPr lang="en-US" sz="1800" dirty="0">
                <a:hlinkClick r:id="rId3"/>
              </a:rPr>
              <a:t>updog</a:t>
            </a:r>
            <a:r>
              <a:rPr lang="en-US" sz="1800" dirty="0"/>
              <a:t> objects</a:t>
            </a:r>
          </a:p>
          <a:p>
            <a:r>
              <a:rPr lang="en-US" sz="1800" dirty="0">
                <a:hlinkClick r:id="rId4"/>
              </a:rPr>
              <a:t>polyRAD</a:t>
            </a:r>
            <a:r>
              <a:rPr lang="en-US" sz="1800" dirty="0"/>
              <a:t> objects</a:t>
            </a:r>
          </a:p>
          <a:p>
            <a:r>
              <a:rPr lang="en-US" sz="1800" dirty="0">
                <a:hlinkClick r:id="rId5"/>
              </a:rPr>
              <a:t>polymapR</a:t>
            </a:r>
            <a:endParaRPr lang="en-US" sz="1800" dirty="0"/>
          </a:p>
          <a:p>
            <a:pPr lvl="1"/>
            <a:r>
              <a:rPr lang="en-US" dirty="0"/>
              <a:t>datasets</a:t>
            </a:r>
          </a:p>
          <a:p>
            <a:pPr lvl="1"/>
            <a:r>
              <a:rPr lang="en-US" dirty="0"/>
              <a:t>maps </a:t>
            </a:r>
          </a:p>
        </p:txBody>
      </p:sp>
      <p:pic>
        <p:nvPicPr>
          <p:cNvPr id="12" name="Picture 11" descr="A picture containing drawing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FA8B9C0-1039-634D-BBFB-786C4791C51A}"/>
              </a:ext>
            </a:extLst>
          </p:cNvPr>
          <p:cNvSpPr/>
          <p:nvPr/>
        </p:nvSpPr>
        <p:spPr>
          <a:xfrm>
            <a:off x="3678426" y="2967711"/>
            <a:ext cx="4836924" cy="24128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FB2814B-E17E-9A4B-B9EA-22120F747107}"/>
              </a:ext>
            </a:extLst>
          </p:cNvPr>
          <p:cNvGrpSpPr/>
          <p:nvPr/>
        </p:nvGrpSpPr>
        <p:grpSpPr>
          <a:xfrm>
            <a:off x="3815297" y="3177339"/>
            <a:ext cx="4340257" cy="1550331"/>
            <a:chOff x="4087846" y="4576016"/>
            <a:chExt cx="3115889" cy="1097035"/>
          </a:xfrm>
        </p:grpSpPr>
        <p:pic>
          <p:nvPicPr>
            <p:cNvPr id="5" name="Graphic 4" descr="Database outline">
              <a:extLst>
                <a:ext uri="{FF2B5EF4-FFF2-40B4-BE49-F238E27FC236}">
                  <a16:creationId xmlns:a16="http://schemas.microsoft.com/office/drawing/2014/main" id="{28918577-2506-AA4D-936C-AA7BFFF31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7846" y="4654892"/>
              <a:ext cx="914400" cy="914400"/>
            </a:xfrm>
            <a:prstGeom prst="rect">
              <a:avLst/>
            </a:prstGeom>
          </p:spPr>
        </p:pic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E553504C-ECDA-8E4C-8A6D-149751DD5AD5}"/>
                </a:ext>
              </a:extLst>
            </p:cNvPr>
            <p:cNvSpPr/>
            <p:nvPr/>
          </p:nvSpPr>
          <p:spPr>
            <a:xfrm>
              <a:off x="5100506" y="4848479"/>
              <a:ext cx="1090569" cy="545284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 descr="List with solid fill">
              <a:extLst>
                <a:ext uri="{FF2B5EF4-FFF2-40B4-BE49-F238E27FC236}">
                  <a16:creationId xmlns:a16="http://schemas.microsoft.com/office/drawing/2014/main" id="{B41C051F-3D9F-4D44-BA91-69C4BAF41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9335" y="4596916"/>
              <a:ext cx="914400" cy="545284"/>
            </a:xfrm>
            <a:prstGeom prst="rect">
              <a:avLst/>
            </a:prstGeom>
          </p:spPr>
        </p:pic>
        <p:pic>
          <p:nvPicPr>
            <p:cNvPr id="13" name="Graphic 12" descr="List with solid fill">
              <a:extLst>
                <a:ext uri="{FF2B5EF4-FFF2-40B4-BE49-F238E27FC236}">
                  <a16:creationId xmlns:a16="http://schemas.microsoft.com/office/drawing/2014/main" id="{484478A7-A9F5-8446-9EDD-34EF2D1D2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289335" y="5112092"/>
              <a:ext cx="914400" cy="54528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71209F-CDFA-F34D-A849-5226AB6638D6}"/>
                </a:ext>
              </a:extLst>
            </p:cNvPr>
            <p:cNvSpPr/>
            <p:nvPr/>
          </p:nvSpPr>
          <p:spPr>
            <a:xfrm>
              <a:off x="6375633" y="4576016"/>
              <a:ext cx="729842" cy="109703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99AF6C-3D15-F44A-835C-922B7C9B1E55}"/>
              </a:ext>
            </a:extLst>
          </p:cNvPr>
          <p:cNvSpPr txBox="1"/>
          <p:nvPr/>
        </p:nvSpPr>
        <p:spPr>
          <a:xfrm>
            <a:off x="3841747" y="4611488"/>
            <a:ext cx="122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data 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239536-5350-6542-BE41-D0A70C214F6A}"/>
              </a:ext>
            </a:extLst>
          </p:cNvPr>
          <p:cNvSpPr txBox="1"/>
          <p:nvPr/>
        </p:nvSpPr>
        <p:spPr>
          <a:xfrm>
            <a:off x="6637700" y="4868918"/>
            <a:ext cx="174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mappoly.data</a:t>
            </a:r>
          </a:p>
        </p:txBody>
      </p:sp>
    </p:spTree>
    <p:extLst>
      <p:ext uri="{BB962C8B-B14F-4D97-AF65-F5344CB8AC3E}">
        <p14:creationId xmlns:p14="http://schemas.microsoft.com/office/powerpoint/2010/main" val="255290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26805" y="1415590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reading functions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MAPpoly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 &lt;- read_geno(file.in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MAPpoly with genotype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dat.mappoly.prob &lt;- read_geno_prob(file.in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'path_to_input_file)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39117" y="3456366"/>
            <a:ext cx="107169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CSV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DCE91-794F-244D-874B-1CE69226E35F}"/>
              </a:ext>
            </a:extLst>
          </p:cNvPr>
          <p:cNvSpPr/>
          <p:nvPr/>
        </p:nvSpPr>
        <p:spPr>
          <a:xfrm>
            <a:off x="688862" y="3719050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dat.csv &lt;- read_geno_csv(file.in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2034E0-329C-9143-9829-AFE91458B8AD}"/>
              </a:ext>
            </a:extLst>
          </p:cNvPr>
          <p:cNvSpPr txBox="1">
            <a:spLocks/>
          </p:cNvSpPr>
          <p:nvPr/>
        </p:nvSpPr>
        <p:spPr>
          <a:xfrm>
            <a:off x="626805" y="4223055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4. fitPoly, supports genotype probabilities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688276" y="4535307"/>
            <a:ext cx="8202529" cy="68687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dat.fitpoly &lt;- read_fitpoly(file.in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5FCEE93-F733-C045-9F57-DD606CD79F47}"/>
              </a:ext>
            </a:extLst>
          </p:cNvPr>
          <p:cNvSpPr txBox="1">
            <a:spLocks/>
          </p:cNvSpPr>
          <p:nvPr/>
        </p:nvSpPr>
        <p:spPr>
          <a:xfrm>
            <a:off x="626805" y="5335917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5. VCF files, supports genotype probabilities (PL field)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688276" y="5610834"/>
            <a:ext cx="7825229" cy="109476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dat.vcf &lt;- read_vcf(file.in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min.gt.depth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min.av.depth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17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updog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dat.updog &lt;- import_from_updog(object = input_multidog_object)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polyRAD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dat.polyRAD &lt;- polyRAD::Export_MAPpoly(object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'polyrad_object'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26805" y="3544563"/>
            <a:ext cx="82516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polymapR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732964" y="4214925"/>
            <a:ext cx="8202529" cy="97945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dat.polymapr &lt;- import_data_from_polymapR(input.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polymapR_screened_data,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732965" y="5688621"/>
            <a:ext cx="8202529" cy="58476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map.polymapr &lt;- import_phased_maplist_from_polymapR(maplist = phased_maplist,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    mappoly.data = mappoly.data)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4F57B-6235-8440-9ACD-CDC2B24E14E8}"/>
              </a:ext>
            </a:extLst>
          </p:cNvPr>
          <p:cNvSpPr txBox="1"/>
          <p:nvPr/>
        </p:nvSpPr>
        <p:spPr>
          <a:xfrm>
            <a:off x="732964" y="3908988"/>
            <a:ext cx="142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DA1DB3-61EB-C240-8E44-1D599311D112}"/>
              </a:ext>
            </a:extLst>
          </p:cNvPr>
          <p:cNvSpPr txBox="1"/>
          <p:nvPr/>
        </p:nvSpPr>
        <p:spPr>
          <a:xfrm>
            <a:off x="732965" y="5350067"/>
            <a:ext cx="1501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maps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279B4F-5C99-B849-868D-28E3ECC14B2E}"/>
              </a:ext>
            </a:extLst>
          </p:cNvPr>
          <p:cNvSpPr txBox="1">
            <a:spLocks/>
          </p:cNvSpPr>
          <p:nvPr/>
        </p:nvSpPr>
        <p:spPr>
          <a:xfrm>
            <a:off x="468890" y="1427528"/>
            <a:ext cx="410311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importing functions</a:t>
            </a:r>
          </a:p>
        </p:txBody>
      </p:sp>
    </p:spTree>
    <p:extLst>
      <p:ext uri="{BB962C8B-B14F-4D97-AF65-F5344CB8AC3E}">
        <p14:creationId xmlns:p14="http://schemas.microsoft.com/office/powerpoint/2010/main" val="183987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279332" y="1954223"/>
            <a:ext cx="8829412" cy="3517992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Downloading data from GitHub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"mappoly"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"SCRI/MAPpoly/tetra"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&lt;-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"https://github.com/mmollina/SCRI/raw/main/data/fitpoly_tetra_call/B2721_scores.zip"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download.file(url = address, destfile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"B2721_scores.zip"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unzip(tempfl, files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 Reading fitPoly data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read_fitpoly(file.in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parent2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verbose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"get_solcap_snp_pos.R"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plot(dat)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print(dat, detailed = TRUE)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76CF14A-1329-B146-AF32-2683F2521C1C}"/>
              </a:ext>
            </a:extLst>
          </p:cNvPr>
          <p:cNvSpPr txBox="1">
            <a:spLocks/>
          </p:cNvSpPr>
          <p:nvPr/>
        </p:nvSpPr>
        <p:spPr>
          <a:xfrm>
            <a:off x="651721" y="1511140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reading fitPoly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BD097-EC81-334A-AB0A-5F76BAFA3E49}"/>
              </a:ext>
            </a:extLst>
          </p:cNvPr>
          <p:cNvSpPr/>
          <p:nvPr/>
        </p:nvSpPr>
        <p:spPr>
          <a:xfrm>
            <a:off x="226828" y="5642812"/>
            <a:ext cx="8795833" cy="1032142"/>
          </a:xfrm>
          <a:prstGeom prst="rect">
            <a:avLst/>
          </a:prstGeom>
          <a:solidFill>
            <a:srgbClr val="EAF8EA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Genotype calling using fitPoly: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https://github.com/mmollina/SCRI/blob/main/data/fitpoly_tetra_call/B2721_fitpoly_call.R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Adding </a:t>
            </a:r>
            <a:r>
              <a:rPr lang="en-US" sz="1200" i="1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Solanum tuberosum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genome v4.03 information: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https://github.com/mmollina/SCRI/blob/main/MAPpoly/get_solcap_snp_pos.R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AD7992-F67F-634E-9044-72B5B877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421" y="5472215"/>
            <a:ext cx="343325" cy="3411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3BABD9-5DAB-3046-BF1B-09525BA4B7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8615" y="1864290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41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data loaded from fitPoly 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1187-C97F-204B-A593-AB9915638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645" y="1601359"/>
            <a:ext cx="5607111" cy="4746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1A63D-3994-D94B-812B-B68A385B8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0" y="1512028"/>
            <a:ext cx="2695603" cy="52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45716</TotalTime>
  <Words>2965</Words>
  <Application>Microsoft Macintosh PowerPoint</Application>
  <PresentationFormat>On-screen Show (4:3)</PresentationFormat>
  <Paragraphs>360</Paragraphs>
  <Slides>42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Consolas</vt:lpstr>
      <vt:lpstr>Office Theme</vt:lpstr>
      <vt:lpstr>MAPpoly training section </vt:lpstr>
      <vt:lpstr>Outline</vt:lpstr>
      <vt:lpstr>Initial notes about MAPpoly</vt:lpstr>
      <vt:lpstr>Installation</vt:lpstr>
      <vt:lpstr>Reading/importing data sets</vt:lpstr>
      <vt:lpstr>Reading/importing datasets</vt:lpstr>
      <vt:lpstr>Reading/importing datasets</vt:lpstr>
      <vt:lpstr>Reading/importing datasets</vt:lpstr>
      <vt:lpstr>Inspecting data loaded from fitPoly files</vt:lpstr>
      <vt:lpstr>Inspecting specific marker</vt:lpstr>
      <vt:lpstr>Filtering by missing data</vt:lpstr>
      <vt:lpstr>Filtering by segregation distortion</vt:lpstr>
      <vt:lpstr>Making a sequence of markers</vt:lpstr>
      <vt:lpstr>Two-point analysis</vt:lpstr>
      <vt:lpstr>Recombination fraction matrix</vt:lpstr>
      <vt:lpstr>Filtering by pairwise recombination fraction</vt:lpstr>
      <vt:lpstr>Ordering within a specific linkage group</vt:lpstr>
      <vt:lpstr>Filtering by pairwise recombination fraction</vt:lpstr>
      <vt:lpstr>Ordering within a specific linkage group</vt:lpstr>
      <vt:lpstr>Phasing and HMM estimation of distance</vt:lpstr>
      <vt:lpstr>Phasing and HMM estimation of distance</vt:lpstr>
      <vt:lpstr>Resulting map</vt:lpstr>
      <vt:lpstr>Resulting map – error modeling</vt:lpstr>
      <vt:lpstr>Resulting map: 20-30 cM segment</vt:lpstr>
      <vt:lpstr>Probabilistic haplotype reconstruction</vt:lpstr>
      <vt:lpstr>Probabilistic haplotype reconstruction</vt:lpstr>
      <vt:lpstr>Preferential pairing profiles</vt:lpstr>
      <vt:lpstr>Parallel map construction – genomic order</vt:lpstr>
      <vt:lpstr>Results</vt:lpstr>
      <vt:lpstr>Results – phased map</vt:lpstr>
      <vt:lpstr>Results</vt:lpstr>
      <vt:lpstr>On-line resources</vt:lpstr>
      <vt:lpstr> APPENDIX  Hexaploid map – Results  </vt:lpstr>
      <vt:lpstr>Hexaploid map – Results</vt:lpstr>
      <vt:lpstr>Biparental Population - BT</vt:lpstr>
      <vt:lpstr>Biparental Population - BT</vt:lpstr>
      <vt:lpstr>Results for hexaploid sweetpotato BT population</vt:lpstr>
      <vt:lpstr>Recombination fraction matrix and grouping</vt:lpstr>
      <vt:lpstr>Ordered recombination fraction matrix</vt:lpstr>
      <vt:lpstr>Map results</vt:lpstr>
      <vt:lpstr>Homologs probability</vt:lpstr>
      <vt:lpstr>Preferential pairing profiles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242</cp:revision>
  <dcterms:created xsi:type="dcterms:W3CDTF">2019-10-28T21:32:32Z</dcterms:created>
  <dcterms:modified xsi:type="dcterms:W3CDTF">2021-01-10T17:54:38Z</dcterms:modified>
</cp:coreProperties>
</file>